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663300"/>
    <a:srgbClr val="990000"/>
    <a:srgbClr val="A50021"/>
    <a:srgbClr val="339966"/>
    <a:srgbClr val="71881C"/>
    <a:srgbClr val="188812"/>
    <a:srgbClr val="A8F0BE"/>
    <a:srgbClr val="6699FF"/>
    <a:srgbClr val="A14E4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95" autoAdjust="0"/>
    <p:restoredTop sz="90317" autoAdjust="0"/>
  </p:normalViewPr>
  <p:slideViewPr>
    <p:cSldViewPr>
      <p:cViewPr varScale="1">
        <p:scale>
          <a:sx n="71" d="100"/>
          <a:sy n="71"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5A27B0-8E57-47F7-AF0E-F429877ADD1C}" type="datetimeFigureOut">
              <a:rPr lang="ar-SA" smtClean="0"/>
              <a:pPr/>
              <a:t>17/06/31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5B6B09-01A7-4114-BFF4-8F1F1B45DCD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14</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2</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3</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85B6B09-01A7-4114-BFF4-8F1F1B45DCD1}"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72FF005-6DED-4265-A01C-89AB62247CD2}" type="datetimeFigureOut">
              <a:rPr lang="ar-SA" smtClean="0"/>
              <a:pPr/>
              <a:t>17/06/31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2FF005-6DED-4265-A01C-89AB62247CD2}" type="datetimeFigureOut">
              <a:rPr lang="ar-SA" smtClean="0"/>
              <a:pPr/>
              <a:t>17/06/31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2FF005-6DED-4265-A01C-89AB62247CD2}" type="datetimeFigureOut">
              <a:rPr lang="ar-SA" smtClean="0"/>
              <a:pPr/>
              <a:t>17/06/31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2FF005-6DED-4265-A01C-89AB62247CD2}" type="datetimeFigureOut">
              <a:rPr lang="ar-SA" smtClean="0"/>
              <a:pPr/>
              <a:t>17/06/31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72FF005-6DED-4265-A01C-89AB62247CD2}" type="datetimeFigureOut">
              <a:rPr lang="ar-SA" smtClean="0"/>
              <a:pPr/>
              <a:t>17/06/31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72FF005-6DED-4265-A01C-89AB62247CD2}" type="datetimeFigureOut">
              <a:rPr lang="ar-SA" smtClean="0"/>
              <a:pPr/>
              <a:t>17/06/31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72FF005-6DED-4265-A01C-89AB62247CD2}" type="datetimeFigureOut">
              <a:rPr lang="ar-SA" smtClean="0"/>
              <a:pPr/>
              <a:t>17/06/31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72FF005-6DED-4265-A01C-89AB62247CD2}" type="datetimeFigureOut">
              <a:rPr lang="ar-SA" smtClean="0"/>
              <a:pPr/>
              <a:t>17/06/31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72FF005-6DED-4265-A01C-89AB62247CD2}" type="datetimeFigureOut">
              <a:rPr lang="ar-SA" smtClean="0"/>
              <a:pPr/>
              <a:t>17/06/31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72FF005-6DED-4265-A01C-89AB62247CD2}" type="datetimeFigureOut">
              <a:rPr lang="ar-SA" smtClean="0"/>
              <a:pPr/>
              <a:t>17/06/31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72FF005-6DED-4265-A01C-89AB62247CD2}" type="datetimeFigureOut">
              <a:rPr lang="ar-SA" smtClean="0"/>
              <a:pPr/>
              <a:t>17/06/31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3AF8052-2A0C-4815-9F1A-673626B169B4}"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2FF005-6DED-4265-A01C-89AB62247CD2}" type="datetimeFigureOut">
              <a:rPr lang="ar-SA" smtClean="0"/>
              <a:pPr/>
              <a:t>17/06/31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AF8052-2A0C-4815-9F1A-673626B169B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en.wikipedia.org/wiki/Cambridge,_Massachusett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Harvard_University" TargetMode="External"/><Relationship Id="rId3" Type="http://schemas.openxmlformats.org/officeDocument/2006/relationships/image" Target="../media/image4.jpeg"/><Relationship Id="rId7" Type="http://schemas.openxmlformats.org/officeDocument/2006/relationships/hyperlink" Target="http://en.wikipedia.org/wiki/Political_scienc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en.wikipedia.org/wiki/Sociology" TargetMode="External"/><Relationship Id="rId5" Type="http://schemas.openxmlformats.org/officeDocument/2006/relationships/hyperlink" Target="http://en.wikipedia.org/wiki/E._E._Cummings" TargetMode="External"/><Relationship Id="rId4" Type="http://schemas.openxmlformats.org/officeDocument/2006/relationships/image" Target="../media/image5.gif"/><Relationship Id="rId9" Type="http://schemas.openxmlformats.org/officeDocument/2006/relationships/hyperlink" Target="http://en.wikipedia.org/wiki/Unitarianis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1026" name="Picture 2" descr="C:\Documents and Settings\CVS\My Documents\My Pictures\[WallpapersMania_alltollz_org]_vol_104_(22).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5" name="مستطيل 4"/>
          <p:cNvSpPr/>
          <p:nvPr/>
        </p:nvSpPr>
        <p:spPr>
          <a:xfrm>
            <a:off x="0" y="2428868"/>
            <a:ext cx="5503430" cy="923330"/>
          </a:xfrm>
          <a:prstGeom prst="rect">
            <a:avLst/>
          </a:prstGeom>
          <a:solidFill>
            <a:srgbClr val="A14E45"/>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5400" i="1" dirty="0">
                <a:effectLst>
                  <a:outerShdw blurRad="38100" dist="38100" dir="2700000" algn="tl">
                    <a:srgbClr val="000000">
                      <a:alpha val="43137"/>
                    </a:srgbClr>
                  </a:outerShdw>
                </a:effectLst>
                <a:latin typeface="Agency FB" pitchFamily="34" charset="0"/>
              </a:rPr>
              <a:t>Edward </a:t>
            </a:r>
            <a:r>
              <a:rPr lang="en-US" sz="5400" i="1" dirty="0" err="1">
                <a:effectLst>
                  <a:outerShdw blurRad="38100" dist="38100" dir="2700000" algn="tl">
                    <a:srgbClr val="000000">
                      <a:alpha val="43137"/>
                    </a:srgbClr>
                  </a:outerShdw>
                </a:effectLst>
                <a:latin typeface="Agency FB" pitchFamily="34" charset="0"/>
              </a:rPr>
              <a:t>Estlin</a:t>
            </a:r>
            <a:r>
              <a:rPr lang="en-US" sz="5400" i="1" dirty="0">
                <a:effectLst>
                  <a:outerShdw blurRad="38100" dist="38100" dir="2700000" algn="tl">
                    <a:srgbClr val="000000">
                      <a:alpha val="43137"/>
                    </a:srgbClr>
                  </a:outerShdw>
                </a:effectLst>
                <a:latin typeface="Agency FB" pitchFamily="34" charset="0"/>
              </a:rPr>
              <a:t> Cummings</a:t>
            </a:r>
            <a:endParaRPr lang="ar-SA" sz="5400" dirty="0">
              <a:effectLst>
                <a:outerShdw blurRad="38100" dist="38100" dir="2700000" algn="tl">
                  <a:srgbClr val="000000">
                    <a:alpha val="43137"/>
                  </a:srgbClr>
                </a:outerShdw>
              </a:effectLst>
              <a:latin typeface="Agency FB"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9218" name="Picture 2" descr="C:\Documents and Settings\CVS\My Documents\My Pictures\Still_in_need_of_a_title__by_PinkyPinke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9219" name="Picture 3" descr="C:\Documents and Settings\CVS\My Documents\My Pictures\Cummings-330.jpg"/>
          <p:cNvPicPr>
            <a:picLocks noChangeAspect="1" noChangeArrowheads="1"/>
          </p:cNvPicPr>
          <p:nvPr/>
        </p:nvPicPr>
        <p:blipFill>
          <a:blip r:embed="rId4" cstate="print">
            <a:duotone>
              <a:prstClr val="black"/>
              <a:srgbClr val="C00000">
                <a:tint val="45000"/>
                <a:satMod val="400000"/>
              </a:srgbClr>
            </a:duotone>
          </a:blip>
          <a:srcRect/>
          <a:stretch>
            <a:fillRect/>
          </a:stretch>
        </p:blipFill>
        <p:spPr bwMode="auto">
          <a:xfrm>
            <a:off x="6572264" y="4714885"/>
            <a:ext cx="2419674" cy="2143116"/>
          </a:xfrm>
          <a:prstGeom prst="rect">
            <a:avLst/>
          </a:prstGeom>
          <a:noFill/>
          <a:effectLst>
            <a:softEdge rad="317500"/>
          </a:effectLst>
          <a:scene3d>
            <a:camera prst="perspectiveContrastingLeftFacing"/>
            <a:lightRig rig="threePt" dir="t"/>
          </a:scene3d>
        </p:spPr>
      </p:pic>
      <p:sp>
        <p:nvSpPr>
          <p:cNvPr id="5" name="مستطيل 4"/>
          <p:cNvSpPr/>
          <p:nvPr/>
        </p:nvSpPr>
        <p:spPr>
          <a:xfrm>
            <a:off x="3786182" y="285728"/>
            <a:ext cx="5143504" cy="2954655"/>
          </a:xfrm>
          <a:prstGeom prst="rect">
            <a:avLst/>
          </a:prstGeom>
        </p:spPr>
        <p:txBody>
          <a:bodyPr wrap="square">
            <a:spAutoFit/>
          </a:bodyPr>
          <a:lstStyle/>
          <a:p>
            <a:pPr algn="l" rtl="0">
              <a:buFont typeface="Wingdings" pitchFamily="2" charset="2"/>
              <a:buChar char="v"/>
            </a:pPr>
            <a:r>
              <a:rPr lang="en-US" sz="2800" dirty="0" smtClean="0">
                <a:solidFill>
                  <a:schemeClr val="tx1">
                    <a:lumMod val="95000"/>
                    <a:lumOff val="5000"/>
                  </a:schemeClr>
                </a:solidFill>
                <a:latin typeface="Agency FB" pitchFamily="34" charset="0"/>
              </a:rPr>
              <a:t>After 1945 a new generation of poets in rebellion against the poets of the previous generation began to find in Cummings an echo of their own ideas about poetry, and Cummings began to receive the recognition that had escaped him for so long. </a:t>
            </a:r>
            <a:r>
              <a:rPr lang="en-US" dirty="0" smtClean="0">
                <a:solidFill>
                  <a:schemeClr val="tx1">
                    <a:lumMod val="95000"/>
                    <a:lumOff val="5000"/>
                  </a:schemeClr>
                </a:solidFill>
              </a:rPr>
              <a:t/>
            </a:r>
            <a:br>
              <a:rPr lang="en-US" dirty="0" smtClean="0">
                <a:solidFill>
                  <a:schemeClr val="tx1">
                    <a:lumMod val="95000"/>
                    <a:lumOff val="5000"/>
                  </a:schemeClr>
                </a:solidFill>
              </a:rPr>
            </a:br>
            <a:endParaRPr lang="ar-SA" dirty="0">
              <a:solidFill>
                <a:schemeClr val="tx1">
                  <a:lumMod val="95000"/>
                  <a:lumOff val="5000"/>
                </a:schemeClr>
              </a:solidFill>
            </a:endParaRPr>
          </a:p>
        </p:txBody>
      </p:sp>
      <p:sp>
        <p:nvSpPr>
          <p:cNvPr id="6" name="مستطيل 5"/>
          <p:cNvSpPr/>
          <p:nvPr/>
        </p:nvSpPr>
        <p:spPr>
          <a:xfrm>
            <a:off x="0" y="3286124"/>
            <a:ext cx="4857784" cy="3108543"/>
          </a:xfrm>
          <a:prstGeom prst="rect">
            <a:avLst/>
          </a:prstGeom>
        </p:spPr>
        <p:txBody>
          <a:bodyPr wrap="square">
            <a:spAutoFit/>
          </a:bodyPr>
          <a:lstStyle/>
          <a:p>
            <a:pPr algn="l" rtl="0">
              <a:buFont typeface="Wingdings" pitchFamily="2" charset="2"/>
              <a:buChar char="v"/>
            </a:pPr>
            <a:r>
              <a:rPr lang="en-US" sz="2800" b="1" dirty="0" smtClean="0">
                <a:solidFill>
                  <a:srgbClr val="990033"/>
                </a:solidFill>
                <a:latin typeface="Agency FB" pitchFamily="34" charset="0"/>
              </a:rPr>
              <a:t> </a:t>
            </a:r>
            <a:r>
              <a:rPr lang="en-US" sz="2800" dirty="0" smtClean="0">
                <a:solidFill>
                  <a:schemeClr val="tx1">
                    <a:lumMod val="95000"/>
                    <a:lumOff val="5000"/>
                  </a:schemeClr>
                </a:solidFill>
                <a:latin typeface="Agency FB" pitchFamily="34" charset="0"/>
              </a:rPr>
              <a:t>In 1950 the Academy of American Poets awarded Cummings, a self-described "failure," a fellowship for "great achievement," and his collection Poems, 1923–1954 (1954) won praise from people who had earlier tended to criticize Cummings for his romanticism</a:t>
            </a:r>
            <a:r>
              <a:rPr lang="en-US" sz="2000" dirty="0" smtClean="0">
                <a:solidFill>
                  <a:srgbClr val="990000"/>
                </a:solidFill>
                <a:latin typeface="Agency FB"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42" name="Picture 2" descr="C:\Documents and Settings\CVS\My Documents\My Pictures\FnI18352.jpg"/>
          <p:cNvPicPr>
            <a:picLocks noChangeAspect="1" noChangeArrowheads="1"/>
          </p:cNvPicPr>
          <p:nvPr/>
        </p:nvPicPr>
        <p:blipFill>
          <a:blip r:embed="rId3" cstate="print"/>
          <a:srcRect/>
          <a:stretch>
            <a:fillRect/>
          </a:stretch>
        </p:blipFill>
        <p:spPr bwMode="auto">
          <a:xfrm>
            <a:off x="0" y="0"/>
            <a:ext cx="9144000" cy="6858828"/>
          </a:xfrm>
          <a:prstGeom prst="rect">
            <a:avLst/>
          </a:prstGeom>
          <a:noFill/>
        </p:spPr>
      </p:pic>
      <p:sp>
        <p:nvSpPr>
          <p:cNvPr id="4" name="مستطيل 3"/>
          <p:cNvSpPr/>
          <p:nvPr/>
        </p:nvSpPr>
        <p:spPr>
          <a:xfrm>
            <a:off x="214282" y="785794"/>
            <a:ext cx="7286676" cy="3724096"/>
          </a:xfrm>
          <a:prstGeom prst="rect">
            <a:avLst/>
          </a:prstGeom>
        </p:spPr>
        <p:txBody>
          <a:bodyPr wrap="square">
            <a:spAutoFit/>
          </a:bodyPr>
          <a:lstStyle/>
          <a:p>
            <a:pPr algn="l" rtl="0"/>
            <a:endParaRPr lang="en-US" sz="3200" b="1" i="1" dirty="0" smtClean="0">
              <a:solidFill>
                <a:srgbClr val="663300"/>
              </a:solidFill>
              <a:latin typeface="Agency FB" pitchFamily="34" charset="0"/>
            </a:endParaRPr>
          </a:p>
          <a:p>
            <a:pPr algn="l" rtl="0"/>
            <a:r>
              <a:rPr lang="en-US" sz="3200" b="1" i="1" dirty="0" smtClean="0">
                <a:solidFill>
                  <a:srgbClr val="663300"/>
                </a:solidFill>
                <a:latin typeface="Agency FB" pitchFamily="34" charset="0"/>
              </a:rPr>
              <a:t>Late works </a:t>
            </a:r>
            <a:endParaRPr lang="en-US" sz="3200" b="1" dirty="0" smtClean="0">
              <a:solidFill>
                <a:srgbClr val="663300"/>
              </a:solidFill>
              <a:latin typeface="Agency FB" pitchFamily="34" charset="0"/>
            </a:endParaRPr>
          </a:p>
          <a:p>
            <a:pPr algn="l" rtl="0"/>
            <a:endParaRPr lang="en-US" sz="2800" dirty="0" smtClean="0">
              <a:latin typeface="Agency FB" pitchFamily="34" charset="0"/>
            </a:endParaRPr>
          </a:p>
          <a:p>
            <a:pPr algn="l" rtl="0">
              <a:buFont typeface="Wingdings" pitchFamily="2" charset="2"/>
              <a:buChar char="v"/>
            </a:pPr>
            <a:r>
              <a:rPr lang="en-US" altLang="zh-CN" sz="2400" b="1" dirty="0" smtClean="0">
                <a:latin typeface="Agency FB" pitchFamily="34" charset="0"/>
              </a:rPr>
              <a:t> E. E. Cummings, poet and cubist painter, was the representative of American modern experimental poets. As a poet and painter, Cummings reflected the harmony of poems and paintings in his works, eschewing the conventional rhymes and syntactic structure of poems and even rejecting to transfer information and emotion in the way of conventional printing</a:t>
            </a:r>
            <a:r>
              <a:rPr lang="en-US" altLang="zh-CN" b="1" dirty="0" smtClean="0"/>
              <a:t>. </a:t>
            </a:r>
            <a:endParaRPr lang="en-US"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1266" name="Picture 2" descr="C:\Documents and Settings\CVS\My Documents\My Pictures\ab441.jpg"/>
          <p:cNvPicPr>
            <a:picLocks noChangeAspect="1" noChangeArrowheads="1"/>
          </p:cNvPicPr>
          <p:nvPr/>
        </p:nvPicPr>
        <p:blipFill>
          <a:blip r:embed="rId3" cstate="print"/>
          <a:srcRect/>
          <a:stretch>
            <a:fillRect/>
          </a:stretch>
        </p:blipFill>
        <p:spPr bwMode="auto">
          <a:xfrm>
            <a:off x="0" y="-190310"/>
            <a:ext cx="9144000" cy="7048310"/>
          </a:xfrm>
          <a:prstGeom prst="rect">
            <a:avLst/>
          </a:prstGeom>
          <a:noFill/>
        </p:spPr>
      </p:pic>
      <p:pic>
        <p:nvPicPr>
          <p:cNvPr id="11267" name="Picture 3" descr="C:\Documents and Settings\CVS\My Documents\My Pictures\677.jp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2071670" y="2357430"/>
            <a:ext cx="2928958" cy="2766070"/>
          </a:xfrm>
          <a:prstGeom prst="rect">
            <a:avLst/>
          </a:prstGeom>
          <a:noFill/>
          <a:effectLst>
            <a:softEdge rad="635000"/>
          </a:effectLst>
        </p:spPr>
      </p:pic>
      <p:sp>
        <p:nvSpPr>
          <p:cNvPr id="5" name="مستطيل 4"/>
          <p:cNvSpPr/>
          <p:nvPr/>
        </p:nvSpPr>
        <p:spPr>
          <a:xfrm>
            <a:off x="3929026" y="0"/>
            <a:ext cx="5214974" cy="4216539"/>
          </a:xfrm>
          <a:prstGeom prst="rect">
            <a:avLst/>
          </a:prstGeom>
        </p:spPr>
        <p:txBody>
          <a:bodyPr wrap="square">
            <a:spAutoFit/>
          </a:bodyPr>
          <a:lstStyle/>
          <a:p>
            <a:pPr algn="l" rtl="0">
              <a:buFont typeface="Wingdings" pitchFamily="2" charset="2"/>
              <a:buChar char="v"/>
            </a:pPr>
            <a:r>
              <a:rPr lang="en-US" sz="2400" dirty="0" smtClean="0">
                <a:solidFill>
                  <a:schemeClr val="accent5">
                    <a:lumMod val="60000"/>
                    <a:lumOff val="40000"/>
                  </a:schemeClr>
                </a:solidFill>
                <a:latin typeface="Agency FB" pitchFamily="34" charset="0"/>
              </a:rPr>
              <a:t> </a:t>
            </a:r>
            <a:r>
              <a:rPr lang="en-US" sz="2400" b="1" dirty="0" smtClean="0">
                <a:solidFill>
                  <a:schemeClr val="accent5">
                    <a:lumMod val="60000"/>
                    <a:lumOff val="40000"/>
                  </a:schemeClr>
                </a:solidFill>
                <a:latin typeface="Agency FB" pitchFamily="34" charset="0"/>
              </a:rPr>
              <a:t>Cummings did not "develop" as a poet either in terms of ideas or of characteristic style. However, between the publication of his first volume and his final, called 73 Poems (1963), his work does show a deepening awareness and mastery of his special gift as poet of the mysteries of "death and forever with each breathing." His finest single volume is often said to be 95 Poems (1958). Cummings's Collected Poems was published in 1960</a:t>
            </a:r>
            <a:r>
              <a:rPr lang="en-US" sz="2800" b="1" dirty="0" smtClean="0">
                <a:solidFill>
                  <a:schemeClr val="accent5">
                    <a:lumMod val="60000"/>
                    <a:lumOff val="40000"/>
                  </a:schemeClr>
                </a:solidFill>
                <a:latin typeface="Agency FB" pitchFamily="34" charset="0"/>
              </a:rPr>
              <a:t>. </a:t>
            </a:r>
          </a:p>
          <a:p>
            <a:pPr algn="l" rtl="0">
              <a:buFont typeface="Wingdings" pitchFamily="2" charset="2"/>
              <a:buChar char="v"/>
            </a:pPr>
            <a:endParaRPr lang="en-US" b="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3314" name="Picture 2" descr="C:\Documents and Settings\CVS\My Documents\My Pictures\ws_Nostalgic_Piano_1680x105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مستطيل 3"/>
          <p:cNvSpPr/>
          <p:nvPr/>
        </p:nvSpPr>
        <p:spPr>
          <a:xfrm>
            <a:off x="3214678" y="285728"/>
            <a:ext cx="5572164" cy="3108543"/>
          </a:xfrm>
          <a:prstGeom prst="rect">
            <a:avLst/>
          </a:prstGeom>
        </p:spPr>
        <p:txBody>
          <a:bodyPr wrap="square">
            <a:spAutoFit/>
          </a:bodyPr>
          <a:lstStyle/>
          <a:p>
            <a:pPr algn="l" rtl="0">
              <a:buFont typeface="Wingdings" pitchFamily="2" charset="2"/>
              <a:buChar char="v"/>
            </a:pPr>
            <a:r>
              <a:rPr lang="en-US" dirty="0" smtClean="0">
                <a:solidFill>
                  <a:srgbClr val="990033"/>
                </a:solidFill>
              </a:rPr>
              <a:t> </a:t>
            </a:r>
            <a:r>
              <a:rPr lang="en-US" dirty="0" smtClean="0"/>
              <a:t> </a:t>
            </a:r>
            <a:r>
              <a:rPr lang="en-US" sz="2800" dirty="0" smtClean="0">
                <a:solidFill>
                  <a:srgbClr val="990033"/>
                </a:solidFill>
                <a:latin typeface="Agency FB" pitchFamily="34" charset="0"/>
              </a:rPr>
              <a:t>Titled Adventures in Value (1962), this work is a good example of his lifelong effort to see intensely and deeply enough to confront the miracles of nature. If only a tenth of his poems should be thought worthwhile, Cummings will have been established as one of the more lasting poets America has produced.</a:t>
            </a:r>
            <a:endParaRPr lang="ar-SA" sz="2800" dirty="0">
              <a:solidFill>
                <a:srgbClr val="990033"/>
              </a:solidFill>
              <a:latin typeface="Agency FB"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4338" name="Picture 2" descr="C:\Documents and Settings\CVS\My Documents\Bluetooth Exchange Folder\i18675_7.jpg"/>
          <p:cNvPicPr>
            <a:picLocks noChangeAspect="1" noChangeArrowheads="1"/>
          </p:cNvPicPr>
          <p:nvPr/>
        </p:nvPicPr>
        <p:blipFill>
          <a:blip r:embed="rId3" cstate="print"/>
          <a:srcRect/>
          <a:stretch>
            <a:fillRect/>
          </a:stretch>
        </p:blipFill>
        <p:spPr bwMode="auto">
          <a:xfrm>
            <a:off x="0" y="0"/>
            <a:ext cx="9144000" cy="7000852"/>
          </a:xfrm>
          <a:prstGeom prst="rect">
            <a:avLst/>
          </a:prstGeom>
          <a:noFill/>
        </p:spPr>
      </p:pic>
      <p:sp>
        <p:nvSpPr>
          <p:cNvPr id="4" name="مستطيل 3"/>
          <p:cNvSpPr/>
          <p:nvPr/>
        </p:nvSpPr>
        <p:spPr>
          <a:xfrm>
            <a:off x="1500166" y="357166"/>
            <a:ext cx="3223959" cy="507831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هند </a:t>
            </a:r>
            <a:r>
              <a:rPr lang="ar-SA"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الغامدي</a:t>
            </a:r>
            <a:endPar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هناء </a:t>
            </a:r>
            <a:r>
              <a:rPr lang="ar-SA"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الجحدلي</a:t>
            </a:r>
            <a:endPar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نجاح القرني</a:t>
            </a:r>
          </a:p>
          <a:p>
            <a:pPr algn="ctr"/>
            <a:r>
              <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ليلى السلمي</a:t>
            </a:r>
          </a:p>
          <a:p>
            <a:pPr algn="ctr"/>
            <a:r>
              <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نوره الشهري</a:t>
            </a:r>
          </a:p>
          <a:p>
            <a:pPr algn="ctr"/>
            <a:r>
              <a:rPr lang="ar-SA"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عهودالنزاوي</a:t>
            </a:r>
            <a:endParaRPr lang="ar-S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VS\My Documents\My Pictures\UBL2106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a:xfrm>
            <a:off x="0" y="214290"/>
            <a:ext cx="2971792" cy="1143000"/>
          </a:xfrm>
        </p:spPr>
        <p:txBody>
          <a:bodyPr>
            <a:normAutofit fontScale="90000"/>
          </a:bodyPr>
          <a:lstStyle/>
          <a:p>
            <a:r>
              <a:rPr lang="en-US" b="1" dirty="0" smtClean="0"/>
              <a:t>Early years</a:t>
            </a:r>
            <a:r>
              <a:rPr lang="en-US" dirty="0" smtClean="0"/>
              <a:t/>
            </a:r>
            <a:br>
              <a:rPr lang="en-US" dirty="0" smtClean="0"/>
            </a:br>
            <a:endParaRPr lang="ar-SA" dirty="0"/>
          </a:p>
        </p:txBody>
      </p:sp>
      <p:pic>
        <p:nvPicPr>
          <p:cNvPr id="2051" name="Picture 3" descr="C:\Documents and Settings\CVS\My Documents\My Pictures\eec.jpg"/>
          <p:cNvPicPr>
            <a:picLocks noChangeAspect="1" noChangeArrowheads="1"/>
          </p:cNvPicPr>
          <p:nvPr/>
        </p:nvPicPr>
        <p:blipFill>
          <a:blip r:embed="rId4" cstate="print"/>
          <a:srcRect/>
          <a:stretch>
            <a:fillRect/>
          </a:stretch>
        </p:blipFill>
        <p:spPr bwMode="auto">
          <a:xfrm>
            <a:off x="5000628" y="0"/>
            <a:ext cx="2364170" cy="4357694"/>
          </a:xfrm>
          <a:prstGeom prst="rect">
            <a:avLst/>
          </a:prstGeom>
          <a:noFill/>
          <a:effectLst>
            <a:softEdge rad="635000"/>
          </a:effectLst>
        </p:spPr>
      </p:pic>
      <p:sp>
        <p:nvSpPr>
          <p:cNvPr id="5" name="مستطيل 4"/>
          <p:cNvSpPr/>
          <p:nvPr/>
        </p:nvSpPr>
        <p:spPr>
          <a:xfrm>
            <a:off x="142844" y="1000108"/>
            <a:ext cx="4857784" cy="1938992"/>
          </a:xfrm>
          <a:prstGeom prst="rect">
            <a:avLst/>
          </a:prstGeom>
        </p:spPr>
        <p:txBody>
          <a:bodyPr wrap="square">
            <a:spAutoFit/>
          </a:bodyPr>
          <a:lstStyle/>
          <a:p>
            <a:pPr algn="l" rtl="0">
              <a:buFont typeface="Wingdings" pitchFamily="2" charset="2"/>
              <a:buChar char="v"/>
            </a:pPr>
            <a:r>
              <a:rPr lang="en-US" sz="2400" b="1" dirty="0" smtClean="0">
                <a:latin typeface="Agency FB" pitchFamily="34" charset="0"/>
              </a:rPr>
              <a:t>Edward </a:t>
            </a:r>
            <a:r>
              <a:rPr lang="en-US" sz="2400" b="1" dirty="0" err="1" smtClean="0">
                <a:latin typeface="Agency FB" pitchFamily="34" charset="0"/>
              </a:rPr>
              <a:t>Estlin</a:t>
            </a:r>
            <a:r>
              <a:rPr lang="en-US" sz="2400" b="1" dirty="0" smtClean="0">
                <a:latin typeface="Agency FB" pitchFamily="34" charset="0"/>
              </a:rPr>
              <a:t> Cummings, poet, playwright, novelist, and painter</a:t>
            </a:r>
          </a:p>
          <a:p>
            <a:pPr algn="l" rtl="0">
              <a:buFont typeface="Wingdings" pitchFamily="2" charset="2"/>
              <a:buChar char="v"/>
            </a:pPr>
            <a:endParaRPr lang="en-US" sz="2400" b="1" u="sng" dirty="0" smtClean="0">
              <a:latin typeface="Agency FB" pitchFamily="34" charset="0"/>
            </a:endParaRPr>
          </a:p>
          <a:p>
            <a:pPr algn="l" rtl="0">
              <a:buFont typeface="Wingdings" pitchFamily="2" charset="2"/>
              <a:buChar char="v"/>
            </a:pPr>
            <a:r>
              <a:rPr lang="en-US" sz="2400" b="1" u="sng" dirty="0" smtClean="0">
                <a:latin typeface="Agency FB" pitchFamily="34" charset="0"/>
              </a:rPr>
              <a:t> </a:t>
            </a:r>
            <a:r>
              <a:rPr lang="en-US" sz="2400" b="1" dirty="0" smtClean="0">
                <a:latin typeface="Agency FB" pitchFamily="34" charset="0"/>
              </a:rPr>
              <a:t>He was born in Cambridge</a:t>
            </a:r>
            <a:r>
              <a:rPr lang="en-US" sz="2400" b="1" u="sng" dirty="0" smtClean="0">
                <a:latin typeface="Agency FB" pitchFamily="34" charset="0"/>
                <a:hlinkClick r:id="rId5" tooltip="Cambridge, Massachusetts"/>
              </a:rPr>
              <a:t>, </a:t>
            </a:r>
            <a:r>
              <a:rPr lang="en-US" sz="2400" b="1" dirty="0" smtClean="0">
                <a:solidFill>
                  <a:schemeClr val="tx1">
                    <a:lumMod val="95000"/>
                    <a:lumOff val="5000"/>
                  </a:schemeClr>
                </a:solidFill>
                <a:latin typeface="Agency FB" pitchFamily="34" charset="0"/>
                <a:hlinkClick r:id="rId5" tooltip="Cambridge, Massachusetts"/>
              </a:rPr>
              <a:t>Massachusetts</a:t>
            </a:r>
            <a:r>
              <a:rPr lang="en-US" sz="2400" b="1" dirty="0" smtClean="0">
                <a:latin typeface="Agency FB" pitchFamily="34" charset="0"/>
              </a:rPr>
              <a:t>, on October 14, 1894</a:t>
            </a:r>
            <a:r>
              <a:rPr lang="en-US" sz="2000" dirty="0" smtClean="0">
                <a:latin typeface="Agency FB" pitchFamily="34" charset="0"/>
              </a:rPr>
              <a:t>.</a:t>
            </a:r>
            <a:endParaRPr lang="ar-SA" sz="2000" dirty="0">
              <a:latin typeface="Agency FB" pitchFamily="34" charset="0"/>
            </a:endParaRPr>
          </a:p>
        </p:txBody>
      </p:sp>
      <p:sp>
        <p:nvSpPr>
          <p:cNvPr id="6" name="مستطيل 5"/>
          <p:cNvSpPr/>
          <p:nvPr/>
        </p:nvSpPr>
        <p:spPr>
          <a:xfrm>
            <a:off x="214282" y="2928934"/>
            <a:ext cx="4714908" cy="3046988"/>
          </a:xfrm>
          <a:prstGeom prst="rect">
            <a:avLst/>
          </a:prstGeom>
        </p:spPr>
        <p:txBody>
          <a:bodyPr wrap="square">
            <a:spAutoFit/>
          </a:bodyPr>
          <a:lstStyle/>
          <a:p>
            <a:pPr algn="l" rtl="0">
              <a:buFont typeface="Wingdings" pitchFamily="2" charset="2"/>
              <a:buChar char="v"/>
            </a:pPr>
            <a:r>
              <a:rPr lang="en-US" sz="2400" b="1" dirty="0" smtClean="0">
                <a:latin typeface="Agency FB" pitchFamily="34" charset="0"/>
              </a:rPr>
              <a:t>His mother, Rebecca, who loved to spend time with her children, played games with Cummings and his sister, Elizabeth. It was Cummings's mother who introduced him to the joys of writing. Cummings wrote poems and also drew as a child, and he often played outdoors with the many other children who lived in his neighborhood. </a:t>
            </a:r>
            <a:endParaRPr lang="en-US" sz="2400" b="1" dirty="0">
              <a:latin typeface="Agency FB"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مستطيل 2"/>
          <p:cNvSpPr/>
          <p:nvPr/>
        </p:nvSpPr>
        <p:spPr>
          <a:xfrm>
            <a:off x="857224" y="2413338"/>
            <a:ext cx="6000776" cy="3539430"/>
          </a:xfrm>
          <a:prstGeom prst="rect">
            <a:avLst/>
          </a:prstGeom>
        </p:spPr>
        <p:txBody>
          <a:bodyPr wrap="square">
            <a:spAutoFit/>
          </a:bodyPr>
          <a:lstStyle/>
          <a:p>
            <a:r>
              <a:rPr lang="en-US" sz="2800" dirty="0" smtClean="0"/>
              <a:t>He also grew up in the company of such family friends as the philosophers William James (1842–1910) and Josiah Royce (1855–1916). He graduated from Harvard University in 1915 and then received an advanced degree from Harvard in 1916. </a:t>
            </a:r>
            <a:br>
              <a:rPr lang="en-US" sz="2800" dirty="0" smtClean="0"/>
            </a:br>
            <a:endParaRPr lang="ar-SA"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descr="C:\Documents and Settings\CVS\My Documents\My Pictures\hhfj100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075" name="Picture 3" descr="C:\Documents and Settings\CVS\My Documents\My Pictures\cummings1.gif"/>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357818" y="3571876"/>
            <a:ext cx="2219808" cy="3500438"/>
          </a:xfrm>
          <a:prstGeom prst="rect">
            <a:avLst/>
          </a:prstGeom>
          <a:noFill/>
          <a:ln>
            <a:solidFill>
              <a:schemeClr val="bg2">
                <a:lumMod val="50000"/>
              </a:schemeClr>
            </a:solidFill>
          </a:ln>
          <a:effectLst>
            <a:softEdge rad="635000"/>
          </a:effectLst>
        </p:spPr>
      </p:pic>
      <p:sp>
        <p:nvSpPr>
          <p:cNvPr id="5" name="مستطيل 4"/>
          <p:cNvSpPr/>
          <p:nvPr/>
        </p:nvSpPr>
        <p:spPr>
          <a:xfrm>
            <a:off x="2214514" y="571480"/>
            <a:ext cx="6929486" cy="3323987"/>
          </a:xfrm>
          <a:prstGeom prst="rect">
            <a:avLst/>
          </a:prstGeom>
        </p:spPr>
        <p:txBody>
          <a:bodyPr wrap="square">
            <a:spAutoFit/>
          </a:bodyPr>
          <a:lstStyle/>
          <a:p>
            <a:pPr algn="l" rtl="0">
              <a:buFont typeface="Wingdings" pitchFamily="2" charset="2"/>
              <a:buChar char="v"/>
            </a:pPr>
            <a:r>
              <a:rPr lang="en-US" sz="2400" b="1" dirty="0" smtClean="0">
                <a:latin typeface="Agency FB" pitchFamily="34" charset="0"/>
              </a:rPr>
              <a:t>  He was named after his father but his family called him by his middle name, </a:t>
            </a:r>
            <a:r>
              <a:rPr lang="en-US" sz="2400" b="1" dirty="0" err="1" smtClean="0">
                <a:latin typeface="Agency FB" pitchFamily="34" charset="0"/>
              </a:rPr>
              <a:t>Estlin</a:t>
            </a:r>
            <a:r>
              <a:rPr lang="en-US" sz="2400" b="1" dirty="0" smtClean="0">
                <a:latin typeface="Agency FB" pitchFamily="34" charset="0"/>
              </a:rPr>
              <a:t>.</a:t>
            </a:r>
            <a:r>
              <a:rPr lang="en-US" sz="2400" b="1" u="sng" baseline="30000" dirty="0" smtClean="0">
                <a:latin typeface="Agency FB" pitchFamily="34" charset="0"/>
                <a:hlinkClick r:id="rId5"/>
              </a:rPr>
              <a:t>[2]</a:t>
            </a:r>
            <a:r>
              <a:rPr lang="en-US" sz="2400" b="1" dirty="0" smtClean="0">
                <a:latin typeface="Agency FB" pitchFamily="34" charset="0"/>
              </a:rPr>
              <a:t> His father was a professor of </a:t>
            </a:r>
            <a:r>
              <a:rPr lang="en-US" sz="2400" b="1" u="sng" dirty="0" smtClean="0">
                <a:latin typeface="Agency FB" pitchFamily="34" charset="0"/>
                <a:hlinkClick r:id="rId6" tooltip="Sociology"/>
              </a:rPr>
              <a:t>sociology</a:t>
            </a:r>
            <a:r>
              <a:rPr lang="en-US" sz="2400" b="1" dirty="0" smtClean="0">
                <a:latin typeface="Agency FB" pitchFamily="34" charset="0"/>
              </a:rPr>
              <a:t> and </a:t>
            </a:r>
            <a:r>
              <a:rPr lang="en-US" sz="2400" b="1" u="sng" dirty="0" smtClean="0">
                <a:latin typeface="Agency FB" pitchFamily="34" charset="0"/>
                <a:hlinkClick r:id="rId7" tooltip="Political science"/>
              </a:rPr>
              <a:t>political science</a:t>
            </a:r>
            <a:r>
              <a:rPr lang="en-US" sz="2400" b="1" dirty="0" smtClean="0">
                <a:latin typeface="Agency FB" pitchFamily="34" charset="0"/>
              </a:rPr>
              <a:t> at </a:t>
            </a:r>
            <a:r>
              <a:rPr lang="en-US" sz="2400" b="1" u="sng" dirty="0" smtClean="0">
                <a:latin typeface="Agency FB" pitchFamily="34" charset="0"/>
                <a:hlinkClick r:id="rId8" tooltip="Harvard University"/>
              </a:rPr>
              <a:t>Harvard University</a:t>
            </a:r>
            <a:r>
              <a:rPr lang="en-US" sz="2400" b="1" dirty="0" smtClean="0">
                <a:latin typeface="Agency FB" pitchFamily="34" charset="0"/>
              </a:rPr>
              <a:t> and later a </a:t>
            </a:r>
            <a:r>
              <a:rPr lang="en-US" sz="2400" b="1" u="sng" dirty="0" smtClean="0">
                <a:latin typeface="Agency FB" pitchFamily="34" charset="0"/>
                <a:hlinkClick r:id="rId9" tooltip="Unitarianism"/>
              </a:rPr>
              <a:t>Unitarian</a:t>
            </a:r>
            <a:r>
              <a:rPr lang="en-US" sz="2400" b="1" dirty="0" smtClean="0">
                <a:latin typeface="Agency FB" pitchFamily="34" charset="0"/>
              </a:rPr>
              <a:t> minister.</a:t>
            </a:r>
            <a:r>
              <a:rPr lang="en-US" sz="2400" b="1" u="sng" baseline="30000" dirty="0" smtClean="0">
                <a:latin typeface="Agency FB" pitchFamily="34" charset="0"/>
                <a:hlinkClick r:id="rId5"/>
              </a:rPr>
              <a:t>[3]</a:t>
            </a:r>
            <a:r>
              <a:rPr lang="en-US" sz="2400" b="1" dirty="0" smtClean="0">
                <a:latin typeface="Agency FB" pitchFamily="34" charset="0"/>
              </a:rPr>
              <a:t> Cummings described his father as a person who could accomplish anything that he wanted to. Edward was well skilled and was always working or repairing things. He and his son were close, and Edward was one of </a:t>
            </a:r>
            <a:r>
              <a:rPr lang="en-US" sz="2400" b="1" dirty="0" err="1" smtClean="0">
                <a:latin typeface="Agency FB" pitchFamily="34" charset="0"/>
              </a:rPr>
              <a:t>Estlin's</a:t>
            </a:r>
            <a:r>
              <a:rPr lang="en-US" sz="2400" b="1" dirty="0" smtClean="0">
                <a:latin typeface="Agency FB" pitchFamily="34" charset="0"/>
              </a:rPr>
              <a:t> most ardent supporters.</a:t>
            </a:r>
          </a:p>
          <a:p>
            <a:pPr algn="l" rtl="0"/>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098" name="Picture 2" descr="C:\Documents and Settings\CVS\My Documents\My Pictures\hhfj1005.jpg"/>
          <p:cNvPicPr>
            <a:picLocks noChangeAspect="1" noChangeArrowheads="1"/>
          </p:cNvPicPr>
          <p:nvPr/>
        </p:nvPicPr>
        <p:blipFill>
          <a:blip r:embed="rId3" cstate="print"/>
          <a:srcRect/>
          <a:stretch>
            <a:fillRect/>
          </a:stretch>
        </p:blipFill>
        <p:spPr bwMode="auto">
          <a:xfrm>
            <a:off x="0" y="-357214"/>
            <a:ext cx="9144000" cy="7215214"/>
          </a:xfrm>
          <a:prstGeom prst="rect">
            <a:avLst/>
          </a:prstGeom>
          <a:noFill/>
        </p:spPr>
      </p:pic>
      <p:pic>
        <p:nvPicPr>
          <p:cNvPr id="4099" name="Picture 3" descr="C:\Documents and Settings\CVS\My Documents\My Pictures\cummings_ee.jp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714612" y="3714751"/>
            <a:ext cx="2714644" cy="3143249"/>
          </a:xfrm>
          <a:prstGeom prst="rect">
            <a:avLst/>
          </a:prstGeom>
          <a:noFill/>
          <a:ln>
            <a:solidFill>
              <a:srgbClr val="A14E45"/>
            </a:solidFill>
          </a:ln>
          <a:effectLst>
            <a:softEdge rad="635000"/>
          </a:effectLst>
        </p:spPr>
      </p:pic>
      <p:sp>
        <p:nvSpPr>
          <p:cNvPr id="5" name="مستطيل 4"/>
          <p:cNvSpPr/>
          <p:nvPr/>
        </p:nvSpPr>
        <p:spPr>
          <a:xfrm>
            <a:off x="5072066" y="214290"/>
            <a:ext cx="4071934" cy="5940088"/>
          </a:xfrm>
          <a:prstGeom prst="rect">
            <a:avLst/>
          </a:prstGeom>
        </p:spPr>
        <p:txBody>
          <a:bodyPr wrap="square">
            <a:spAutoFit/>
          </a:bodyPr>
          <a:lstStyle/>
          <a:p>
            <a:pPr algn="just" rtl="0"/>
            <a:r>
              <a:rPr lang="en-US" sz="3600" b="1" i="1" dirty="0" smtClean="0">
                <a:solidFill>
                  <a:srgbClr val="A50021"/>
                </a:solidFill>
                <a:effectLst>
                  <a:outerShdw blurRad="38100" dist="38100" dir="2700000" algn="tl">
                    <a:srgbClr val="000000">
                      <a:alpha val="43137"/>
                    </a:srgbClr>
                  </a:outerShdw>
                </a:effectLst>
              </a:rPr>
              <a:t>Early career </a:t>
            </a:r>
          </a:p>
          <a:p>
            <a:pPr algn="l" rtl="0"/>
            <a:endParaRPr lang="en-US" b="1" dirty="0" smtClean="0"/>
          </a:p>
          <a:p>
            <a:pPr algn="l" rtl="0">
              <a:buFont typeface="Wingdings" pitchFamily="2" charset="2"/>
              <a:buChar char="v"/>
            </a:pPr>
            <a:r>
              <a:rPr lang="en-US" sz="2800" b="1" dirty="0" smtClean="0">
                <a:latin typeface="Agency FB" pitchFamily="34" charset="0"/>
              </a:rPr>
              <a:t> </a:t>
            </a:r>
            <a:r>
              <a:rPr lang="en-US" sz="2400" b="1" dirty="0" smtClean="0">
                <a:latin typeface="Agency FB" pitchFamily="34" charset="0"/>
              </a:rPr>
              <a:t>After graduating, Cummings became an ambulance driver in France just before America entered World War I (1914–1918; a war involving most European countries and, later, the United States). He was imprisoned for three months on suspicion of holding views critical of the French war effort, and this experience provided the material for his first book, The Enormous Room (1922).</a:t>
            </a:r>
          </a:p>
          <a:p>
            <a:pPr algn="l" rtl="0"/>
            <a:r>
              <a:rPr lang="en-US" sz="1600" dirty="0" smtClean="0"/>
              <a:t/>
            </a:r>
            <a:br>
              <a:rPr lang="en-US" sz="1600" dirty="0" smtClean="0"/>
            </a:b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122" name="Picture 2" descr="C:\Documents and Settings\CVS\My Documents\My Pictures\552ba1eea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123" name="Picture 3" descr="C:\Documents and Settings\CVS\My Documents\My Pictures\ee-sketch.jp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rot="834767">
            <a:off x="5127266" y="-93729"/>
            <a:ext cx="3105627" cy="2620707"/>
          </a:xfrm>
          <a:prstGeom prst="rect">
            <a:avLst/>
          </a:prstGeom>
          <a:noFill/>
          <a:ln>
            <a:solidFill>
              <a:schemeClr val="bg2">
                <a:lumMod val="50000"/>
              </a:schemeClr>
            </a:solidFill>
          </a:ln>
          <a:effectLst>
            <a:softEdge rad="635000"/>
          </a:effectLst>
        </p:spPr>
      </p:pic>
      <p:sp>
        <p:nvSpPr>
          <p:cNvPr id="5" name="مستطيل 4"/>
          <p:cNvSpPr/>
          <p:nvPr/>
        </p:nvSpPr>
        <p:spPr>
          <a:xfrm>
            <a:off x="0" y="285728"/>
            <a:ext cx="5357818" cy="5539978"/>
          </a:xfrm>
          <a:prstGeom prst="rect">
            <a:avLst/>
          </a:prstGeom>
        </p:spPr>
        <p:txBody>
          <a:bodyPr wrap="square">
            <a:spAutoFit/>
          </a:bodyPr>
          <a:lstStyle/>
          <a:p>
            <a:pPr algn="l" rtl="0">
              <a:buFont typeface="Wingdings" pitchFamily="2" charset="2"/>
              <a:buChar char="v"/>
            </a:pPr>
            <a:r>
              <a:rPr lang="en-US" sz="2400" b="1" dirty="0" smtClean="0">
                <a:latin typeface="Agency FB" pitchFamily="34" charset="0"/>
              </a:rPr>
              <a:t> Cummings's romantic transcendentalism (which stressed the individual human being and his or her emotional experiences, the worship of nature, and the "spiritual"—or nonmaterial—basis of reality) resulted in the early rejection of his work, for it was not popular at the time. For several decades he had to pay for the publication of his work, and reviewers revealed very little understanding of his aims. His first volume of poems, Tulips and Chimneys (1923), was followed by a second volume two years later. Though Cummings received the Dial Award for poetry in 1925, he continued to have difficulty in finding a publisher.</a:t>
            </a:r>
            <a:r>
              <a:rPr lang="en-US" dirty="0" smtClean="0"/>
              <a:t/>
            </a:r>
            <a:br>
              <a:rPr lang="en-US" dirty="0" smtClean="0"/>
            </a:b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146" name="Picture 2" descr="C:\Documents and Settings\CVS\My Documents\My Pictures\hhfj1001.jpg"/>
          <p:cNvPicPr>
            <a:picLocks noChangeAspect="1" noChangeArrowheads="1"/>
          </p:cNvPicPr>
          <p:nvPr/>
        </p:nvPicPr>
        <p:blipFill>
          <a:blip r:embed="rId3" cstate="print"/>
          <a:srcRect/>
          <a:stretch>
            <a:fillRect/>
          </a:stretch>
        </p:blipFill>
        <p:spPr bwMode="auto">
          <a:xfrm>
            <a:off x="0" y="0"/>
            <a:ext cx="9429719" cy="6858000"/>
          </a:xfrm>
          <a:prstGeom prst="rect">
            <a:avLst/>
          </a:prstGeom>
          <a:noFill/>
        </p:spPr>
      </p:pic>
      <p:pic>
        <p:nvPicPr>
          <p:cNvPr id="6147" name="Picture 3" descr="C:\Documents and Settings\CVS\My Documents\My Pictures\347px-E__E__Cummings_NYWTS.jp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643671" y="3224228"/>
            <a:ext cx="2500329" cy="3633772"/>
          </a:xfrm>
          <a:prstGeom prst="rect">
            <a:avLst/>
          </a:prstGeom>
          <a:noFill/>
          <a:effectLst>
            <a:softEdge rad="635000"/>
          </a:effectLst>
        </p:spPr>
      </p:pic>
      <p:sp>
        <p:nvSpPr>
          <p:cNvPr id="5" name="مستطيل 4"/>
          <p:cNvSpPr/>
          <p:nvPr/>
        </p:nvSpPr>
        <p:spPr>
          <a:xfrm>
            <a:off x="2214546" y="214290"/>
            <a:ext cx="6572264" cy="3170099"/>
          </a:xfrm>
          <a:prstGeom prst="rect">
            <a:avLst/>
          </a:prstGeom>
        </p:spPr>
        <p:txBody>
          <a:bodyPr wrap="square">
            <a:spAutoFit/>
          </a:bodyPr>
          <a:lstStyle/>
          <a:p>
            <a:pPr algn="l" rtl="0"/>
            <a:r>
              <a:rPr lang="en-US" sz="2800" b="1" dirty="0" smtClean="0">
                <a:solidFill>
                  <a:srgbClr val="A50021"/>
                </a:solidFill>
                <a:latin typeface="Agency FB" pitchFamily="34" charset="0"/>
              </a:rPr>
              <a:t>Poetic methods and achievement </a:t>
            </a:r>
          </a:p>
          <a:p>
            <a:pPr algn="l" rtl="0"/>
            <a:endParaRPr lang="en-US" sz="2400" b="1" dirty="0" smtClean="0">
              <a:latin typeface="Agency FB" pitchFamily="34" charset="0"/>
            </a:endParaRPr>
          </a:p>
          <a:p>
            <a:pPr algn="l" rtl="0">
              <a:buFont typeface="Wingdings" pitchFamily="2" charset="2"/>
              <a:buChar char="v"/>
            </a:pPr>
            <a:r>
              <a:rPr lang="en-US" sz="2400" b="1" dirty="0" smtClean="0">
                <a:latin typeface="Agency FB" pitchFamily="34" charset="0"/>
              </a:rPr>
              <a:t>Despite his dedication to growth and movement, and in contrast to his reputation as an experimenter in verse forms, Cummings actually tended to lack fresh invention. Especially in the 1930s, when he felt separated from his culture and his fellow poets, he repeated himself endlessly, writing many versions of essentially the same poem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170" name="Picture 2" descr="C:\Documents and Settings\CVS\My Documents\My Pictures\d30e1e64405f4cd317e25d22a7e4fcec174738943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171" name="Picture 3" descr="C:\Documents and Settings\CVS\My Documents\My Pictures\78659650.jpg"/>
          <p:cNvPicPr>
            <a:picLocks noChangeAspect="1" noChangeArrowheads="1"/>
          </p:cNvPicPr>
          <p:nvPr/>
        </p:nvPicPr>
        <p:blipFill>
          <a:blip r:embed="rId4" cstate="print">
            <a:duotone>
              <a:prstClr val="black"/>
              <a:schemeClr val="accent5">
                <a:lumMod val="75000"/>
                <a:tint val="45000"/>
                <a:satMod val="400000"/>
              </a:schemeClr>
            </a:duotone>
          </a:blip>
          <a:srcRect/>
          <a:stretch>
            <a:fillRect/>
          </a:stretch>
        </p:blipFill>
        <p:spPr bwMode="auto">
          <a:xfrm>
            <a:off x="5143504" y="1428736"/>
            <a:ext cx="3187888" cy="3643314"/>
          </a:xfrm>
          <a:prstGeom prst="rect">
            <a:avLst/>
          </a:prstGeom>
          <a:noFill/>
          <a:ln>
            <a:solidFill>
              <a:srgbClr val="6699FF"/>
            </a:solidFill>
          </a:ln>
          <a:effectLst>
            <a:softEdge rad="635000"/>
          </a:effectLst>
          <a:scene3d>
            <a:camera prst="perspectiveBelow"/>
            <a:lightRig rig="threePt" dir="t"/>
          </a:scene3d>
        </p:spPr>
      </p:pic>
      <p:sp>
        <p:nvSpPr>
          <p:cNvPr id="5" name="مستطيل 4"/>
          <p:cNvSpPr/>
          <p:nvPr/>
        </p:nvSpPr>
        <p:spPr>
          <a:xfrm>
            <a:off x="0" y="1500174"/>
            <a:ext cx="4714908" cy="4339650"/>
          </a:xfrm>
          <a:prstGeom prst="rect">
            <a:avLst/>
          </a:prstGeom>
        </p:spPr>
        <p:txBody>
          <a:bodyPr wrap="square">
            <a:spAutoFit/>
          </a:bodyPr>
          <a:lstStyle/>
          <a:p>
            <a:pPr algn="l" rtl="0">
              <a:buFont typeface="Wingdings" pitchFamily="2" charset="2"/>
              <a:buChar char="v"/>
            </a:pPr>
            <a:r>
              <a:rPr lang="en-US" sz="2400" b="1" dirty="0" smtClean="0">
                <a:solidFill>
                  <a:schemeClr val="accent1">
                    <a:lumMod val="75000"/>
                  </a:schemeClr>
                </a:solidFill>
                <a:latin typeface="Agency FB" pitchFamily="34" charset="0"/>
              </a:rPr>
              <a:t> Many of Cummings's devices, such as the visual "shaping" of poems, often seem like substitutes for original inspiration. However, Cummings's most characteristic devices—the unique, personal grammar and the breaking up and putting back together of words into different forms—were more than just another trick when they operated within the context of a poem's meaning</a:t>
            </a:r>
            <a:r>
              <a:rPr lang="en-US" sz="2400" b="1" dirty="0" smtClean="0">
                <a:latin typeface="Agency FB" pitchFamily="34" charset="0"/>
              </a:rPr>
              <a:t>. </a:t>
            </a:r>
          </a:p>
          <a:p>
            <a:pPr algn="l" rtl="0">
              <a:buFont typeface="Wingdings" pitchFamily="2" charset="2"/>
              <a:buChar char="v"/>
            </a:pPr>
            <a:endParaRPr lang="en-US" dirty="0" smtClean="0"/>
          </a:p>
          <a:p>
            <a:pPr algn="l" rtl="0"/>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8194" name="Picture 2" descr="C:\Documents and Settings\CVS\My Documents\My Pictures\hhfj1004.jpg"/>
          <p:cNvPicPr>
            <a:picLocks noChangeAspect="1" noChangeArrowheads="1"/>
          </p:cNvPicPr>
          <p:nvPr/>
        </p:nvPicPr>
        <p:blipFill>
          <a:blip r:embed="rId3" cstate="print"/>
          <a:srcRect/>
          <a:stretch>
            <a:fillRect/>
          </a:stretch>
        </p:blipFill>
        <p:spPr bwMode="auto">
          <a:xfrm>
            <a:off x="0" y="-58968"/>
            <a:ext cx="9144000" cy="6916968"/>
          </a:xfrm>
          <a:prstGeom prst="rect">
            <a:avLst/>
          </a:prstGeom>
          <a:noFill/>
        </p:spPr>
      </p:pic>
      <p:pic>
        <p:nvPicPr>
          <p:cNvPr id="8195" name="Picture 3" descr="C:\Documents and Settings\CVS\My Documents\My Pictures\339191.jpg"/>
          <p:cNvPicPr>
            <a:picLocks noChangeAspect="1" noChangeArrowheads="1"/>
          </p:cNvPicPr>
          <p:nvPr/>
        </p:nvPicPr>
        <p:blipFill>
          <a:blip r:embed="rId4" cstate="print">
            <a:clrChange>
              <a:clrFrom>
                <a:srgbClr val="B6D2A2"/>
              </a:clrFrom>
              <a:clrTo>
                <a:srgbClr val="B6D2A2">
                  <a:alpha val="0"/>
                </a:srgbClr>
              </a:clrTo>
            </a:clrChange>
            <a:duotone>
              <a:prstClr val="black"/>
              <a:schemeClr val="accent3">
                <a:tint val="45000"/>
                <a:satMod val="400000"/>
              </a:schemeClr>
            </a:duotone>
          </a:blip>
          <a:srcRect/>
          <a:stretch>
            <a:fillRect/>
          </a:stretch>
        </p:blipFill>
        <p:spPr bwMode="auto">
          <a:xfrm>
            <a:off x="714348" y="3929066"/>
            <a:ext cx="2094026" cy="3190898"/>
          </a:xfrm>
          <a:prstGeom prst="ellipse">
            <a:avLst/>
          </a:prstGeom>
          <a:ln>
            <a:noFill/>
          </a:ln>
          <a:effectLst>
            <a:softEdge rad="317500"/>
          </a:effectLst>
          <a:scene3d>
            <a:camera prst="perspectiveBelow"/>
            <a:lightRig rig="threePt" dir="t"/>
          </a:scene3d>
        </p:spPr>
      </p:pic>
      <p:sp>
        <p:nvSpPr>
          <p:cNvPr id="5" name="مستطيل 4"/>
          <p:cNvSpPr/>
          <p:nvPr/>
        </p:nvSpPr>
        <p:spPr>
          <a:xfrm>
            <a:off x="3643306" y="928670"/>
            <a:ext cx="5143536" cy="3416320"/>
          </a:xfrm>
          <a:prstGeom prst="rect">
            <a:avLst/>
          </a:prstGeom>
        </p:spPr>
        <p:txBody>
          <a:bodyPr wrap="square">
            <a:spAutoFit/>
          </a:bodyPr>
          <a:lstStyle/>
          <a:p>
            <a:pPr algn="l" rtl="0">
              <a:buFont typeface="Wingdings" pitchFamily="2" charset="2"/>
              <a:buChar char="v"/>
            </a:pPr>
            <a:r>
              <a:rPr lang="en-US" sz="2400" b="1" dirty="0" smtClean="0">
                <a:solidFill>
                  <a:schemeClr val="accent3">
                    <a:lumMod val="50000"/>
                  </a:schemeClr>
                </a:solidFill>
                <a:latin typeface="Agency FB" pitchFamily="34" charset="0"/>
              </a:rPr>
              <a:t> Early in his career Cummings had divided his time between New York City and Paris, France, where he studied painting. Later in his career he divided his time between New York City and the family home in North Conway, New Hampshire. He was always interested in the visual arts, and his paintings and drawings were exhibited in several one-man shows in the 1940s and 1950s. </a:t>
            </a: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943</Words>
  <Application>Microsoft Office PowerPoint</Application>
  <PresentationFormat>عرض على الشاشة (3:4)‏</PresentationFormat>
  <Paragraphs>46</Paragraphs>
  <Slides>14</Slides>
  <Notes>14</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سمة Office</vt:lpstr>
      <vt:lpstr>الشريحة 1</vt:lpstr>
      <vt:lpstr>Early years </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Company>CVS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CVS</dc:creator>
  <cp:lastModifiedBy>Scc</cp:lastModifiedBy>
  <cp:revision>72</cp:revision>
  <dcterms:created xsi:type="dcterms:W3CDTF">2010-05-01T12:03:39Z</dcterms:created>
  <dcterms:modified xsi:type="dcterms:W3CDTF">2010-05-30T07:38:23Z</dcterms:modified>
</cp:coreProperties>
</file>